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297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5" r:id="rId35"/>
    <p:sldId id="336" r:id="rId36"/>
    <p:sldId id="337" r:id="rId37"/>
    <p:sldId id="340" r:id="rId38"/>
    <p:sldId id="341" r:id="rId39"/>
    <p:sldId id="342" r:id="rId40"/>
    <p:sldId id="310" r:id="rId41"/>
    <p:sldId id="343" r:id="rId42"/>
    <p:sldId id="369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11" r:id="rId69"/>
  </p:sldIdLst>
  <p:sldSz cx="9144000" cy="5143500" type="screen16x9"/>
  <p:notesSz cx="6858000" cy="9144000"/>
  <p:embeddedFontLst>
    <p:embeddedFont>
      <p:font typeface="Raleway" panose="020B0604020202020204" charset="0"/>
      <p:regular r:id="rId71"/>
      <p:bold r:id="rId72"/>
      <p:italic r:id="rId73"/>
      <p:boldItalic r:id="rId74"/>
    </p:embeddedFont>
    <p:embeddedFont>
      <p:font typeface="Century Gothic" panose="020B0502020202020204" pitchFamily="34" charset="0"/>
      <p:regular r:id="rId75"/>
      <p:bold r:id="rId76"/>
      <p:italic r:id="rId77"/>
      <p:boldItalic r:id="rId78"/>
    </p:embeddedFont>
    <p:embeddedFont>
      <p:font typeface="Lato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hiS/GeDAp2jxD38wroPpH52TQhk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hid" initials="Z" lastIdx="2" clrIdx="0">
    <p:extLst>
      <p:ext uri="{19B8F6BF-5375-455C-9EA6-DF929625EA0E}">
        <p15:presenceInfo xmlns:p15="http://schemas.microsoft.com/office/powerpoint/2012/main" userId="Zah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67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customschemas.google.com/relationships/presentationmetadata" Target="meta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65739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761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307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5726b38f7_16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f5726b38f7_16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62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55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51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5726b38f7_16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f5726b38f7_16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1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000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350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5726b38f7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5726b38f7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4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5726b38f7_16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5726b38f7_16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785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5726b38f7_16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5726b38f7_16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06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5726b38f7_16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5726b38f7_16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44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166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291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f5726b38f7_16_16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gf5726b38f7_16_16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gf5726b38f7_16_16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gf5726b38f7_16_1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gf5726b38f7_16_16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gf5726b38f7_16_16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gf5726b38f7_16_16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f5726b38f7_16_2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gf5726b38f7_16_2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gf5726b38f7_16_2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gf5726b38f7_16_22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f5726b38f7_16_22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gf5726b38f7_16_2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5726b38f7_16_2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f5726b38f7_16_16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gf5726b38f7_16_1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gf5726b38f7_16_16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gf5726b38f7_16_16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gf5726b38f7_16_1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f5726b38f7_16_17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gf5726b38f7_16_1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gf5726b38f7_16_1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gf5726b38f7_16_17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gf5726b38f7_16_17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gf5726b38f7_16_17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gf5726b38f7_16_17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f5726b38f7_16_18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gf5726b38f7_16_18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gf5726b38f7_16_18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gf5726b38f7_16_18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gf5726b38f7_16_18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gf5726b38f7_16_18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gf5726b38f7_16_183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gf5726b38f7_16_1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5726b38f7_16_19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gf5726b38f7_16_1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gf5726b38f7_16_19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gf5726b38f7_16_19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gf5726b38f7_16_19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gf5726b38f7_16_19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f5726b38f7_16_19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gf5726b38f7_16_19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gf5726b38f7_16_19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gf5726b38f7_16_19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gf5726b38f7_16_19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gf5726b38f7_16_19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f5726b38f7_16_19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f5726b38f7_16_20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gf5726b38f7_16_20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gf5726b38f7_16_20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gf5726b38f7_16_20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gf5726b38f7_16_20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5726b38f7_16_21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gf5726b38f7_16_2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gf5726b38f7_16_2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gf5726b38f7_16_2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gf5726b38f7_16_2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gf5726b38f7_16_2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gf5726b38f7_16_2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gf5726b38f7_16_2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5726b38f7_16_22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gf5726b38f7_16_2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5726b38f7_16_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gf5726b38f7_16_1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gf5726b38f7_16_15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2675850" y="664350"/>
            <a:ext cx="37923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ctr">
              <a:buSzPts val="4800"/>
            </a:pPr>
            <a:r>
              <a:rPr lang="en-US" sz="3000" dirty="0"/>
              <a:t>Class Room Technical Problem Solving</a:t>
            </a:r>
            <a:endParaRPr sz="3000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5429325" y="2736250"/>
            <a:ext cx="3362100" cy="17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Presented by</a:t>
            </a:r>
            <a:endParaRPr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buSzPts val="2100"/>
            </a:pPr>
            <a:r>
              <a:rPr lang="en-US" sz="1400" dirty="0" err="1">
                <a:solidFill>
                  <a:schemeClr val="dk1"/>
                </a:solidFill>
              </a:rPr>
              <a:t>MD.Zahid</a:t>
            </a:r>
            <a:r>
              <a:rPr lang="en-US" sz="1400" dirty="0">
                <a:solidFill>
                  <a:schemeClr val="dk1"/>
                </a:solidFill>
              </a:rPr>
              <a:t>  </a:t>
            </a:r>
            <a:r>
              <a:rPr lang="en-US" sz="1400" dirty="0" err="1">
                <a:solidFill>
                  <a:schemeClr val="dk1"/>
                </a:solidFill>
              </a:rPr>
              <a:t>Alam</a:t>
            </a:r>
            <a:endParaRPr lang="en-US" sz="1400" dirty="0">
              <a:solidFill>
                <a:schemeClr val="dk1"/>
              </a:solidFill>
            </a:endParaRPr>
          </a:p>
          <a:p>
            <a:pPr marL="0" lvl="0" indent="0">
              <a:buSzPts val="2100"/>
            </a:pPr>
            <a:r>
              <a:rPr lang="en-US" sz="1400" dirty="0">
                <a:solidFill>
                  <a:schemeClr val="dk1"/>
                </a:solidFill>
              </a:rPr>
              <a:t>181-35-2458</a:t>
            </a:r>
            <a:endParaRPr lang="en"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Department of Software Engineering</a:t>
            </a:r>
            <a:endParaRPr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Daffodil International University</a:t>
            </a:r>
            <a:endParaRPr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540025" y="2736250"/>
            <a:ext cx="35139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Supervised by</a:t>
            </a:r>
            <a:endParaRPr sz="14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buSzPts val="1400"/>
            </a:pPr>
            <a:r>
              <a:rPr lang="en-GB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Mr.Md</a:t>
            </a:r>
            <a:r>
              <a:rPr lang="en-GB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Fahad Bin </a:t>
            </a:r>
            <a:r>
              <a:rPr lang="en-GB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Zamal</a:t>
            </a:r>
            <a:endParaRPr lang="en-GB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GB" dirty="0">
                <a:solidFill>
                  <a:schemeClr val="tx1"/>
                </a:solidFill>
              </a:rPr>
              <a:t>Assistant professor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Department of Software  Engineering</a:t>
            </a:r>
            <a:endParaRPr sz="14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Daffodil International University</a:t>
            </a:r>
            <a:endParaRPr sz="14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287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r>
              <a:rPr lang="en" sz="2600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sz="26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DFF0B-1A68-44E2-B041-F811EF08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951" y="864945"/>
            <a:ext cx="2653748" cy="40375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D128A-E3C2-4D0D-988F-CE06BBA4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2" y="328612"/>
            <a:ext cx="2886075" cy="44862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5944F5-E161-428B-A393-1769F2373ACF}"/>
              </a:ext>
            </a:extLst>
          </p:cNvPr>
          <p:cNvSpPr/>
          <p:nvPr/>
        </p:nvSpPr>
        <p:spPr>
          <a:xfrm>
            <a:off x="0" y="328612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6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0DD160-2255-4439-BB3A-D624D523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10" y="0"/>
            <a:ext cx="4601579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D0103F-8FA1-4B93-8E50-F1E5A32A9BCE}"/>
              </a:ext>
            </a:extLst>
          </p:cNvPr>
          <p:cNvSpPr/>
          <p:nvPr/>
        </p:nvSpPr>
        <p:spPr>
          <a:xfrm>
            <a:off x="118098" y="326792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5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6B061-8015-4FB4-8213-ECA07D8C1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189" y="0"/>
            <a:ext cx="2823334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373BBC-0D4F-46CE-A96D-BF4E52553C7A}"/>
              </a:ext>
            </a:extLst>
          </p:cNvPr>
          <p:cNvSpPr/>
          <p:nvPr/>
        </p:nvSpPr>
        <p:spPr>
          <a:xfrm>
            <a:off x="163033" y="390588"/>
            <a:ext cx="19493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7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6076F-EA7F-4952-9806-91699777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290512"/>
            <a:ext cx="2924175" cy="45624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96171A-CF4F-4B0F-B98F-3AF5D89922FA}"/>
              </a:ext>
            </a:extLst>
          </p:cNvPr>
          <p:cNvSpPr/>
          <p:nvPr/>
        </p:nvSpPr>
        <p:spPr>
          <a:xfrm>
            <a:off x="241005" y="290512"/>
            <a:ext cx="16090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6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7DACC-0240-4510-B02D-37C43DD6F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564" y="0"/>
            <a:ext cx="291877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EDA928-2A23-42F1-915F-C034BF2D520B}"/>
              </a:ext>
            </a:extLst>
          </p:cNvPr>
          <p:cNvSpPr/>
          <p:nvPr/>
        </p:nvSpPr>
        <p:spPr>
          <a:xfrm>
            <a:off x="92149" y="121230"/>
            <a:ext cx="1786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1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582CA-7D2A-452A-83A5-D19B06FE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21" y="614362"/>
            <a:ext cx="1620957" cy="39147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E16AA2-E0E1-40D7-979E-3D4B6A293CC7}"/>
              </a:ext>
            </a:extLst>
          </p:cNvPr>
          <p:cNvSpPr/>
          <p:nvPr/>
        </p:nvSpPr>
        <p:spPr>
          <a:xfrm>
            <a:off x="118098" y="213378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1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E1D2A-B44C-4DF1-9E43-8A5EDDF9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643" y="0"/>
            <a:ext cx="2814714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1B9591-80CD-4E58-9039-87693E4CFB05}"/>
              </a:ext>
            </a:extLst>
          </p:cNvPr>
          <p:cNvSpPr/>
          <p:nvPr/>
        </p:nvSpPr>
        <p:spPr>
          <a:xfrm>
            <a:off x="89745" y="78699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0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0BEAE-BDA5-404A-A9AD-06900159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0"/>
            <a:ext cx="1597242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F8321F-9B79-4C3B-B856-7BF233203505}"/>
              </a:ext>
            </a:extLst>
          </p:cNvPr>
          <p:cNvSpPr/>
          <p:nvPr/>
        </p:nvSpPr>
        <p:spPr>
          <a:xfrm>
            <a:off x="139362" y="78699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67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6BBC1-03DD-4324-90CF-E7CF334B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585" y="623887"/>
            <a:ext cx="2886075" cy="3895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9A96B3-5446-4F10-865B-C8C54BFD44E1}"/>
              </a:ext>
            </a:extLst>
          </p:cNvPr>
          <p:cNvSpPr/>
          <p:nvPr/>
        </p:nvSpPr>
        <p:spPr>
          <a:xfrm>
            <a:off x="167716" y="316110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719100" y="1303550"/>
            <a:ext cx="81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r>
              <a:rPr lang="en" sz="2600" b="1" dirty="0">
                <a:latin typeface="Raleway"/>
                <a:ea typeface="Raleway"/>
                <a:cs typeface="Raleway"/>
                <a:sym typeface="Raleway"/>
              </a:rPr>
              <a:t>Why need </a:t>
            </a:r>
            <a:r>
              <a:rPr lang="en-US" sz="2600" b="1" dirty="0">
                <a:latin typeface="Raleway"/>
                <a:ea typeface="Raleway"/>
                <a:cs typeface="Raleway"/>
                <a:sym typeface="Raleway"/>
              </a:rPr>
              <a:t>Class Room Technical Problem Solving</a:t>
            </a:r>
            <a:endParaRPr sz="26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401783" y="1940099"/>
            <a:ext cx="8430618" cy="320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>
              <a:lnSpc>
                <a:spcPct val="100000"/>
              </a:lnSpc>
              <a:buClr>
                <a:srgbClr val="000000"/>
              </a:buClr>
              <a:buSzPct val="165305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have a lot of problems in our classroom like AC dose not work </a:t>
            </a: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properly.</a:t>
            </a:r>
          </a:p>
          <a:p>
            <a:pPr marL="342900" lvl="0" indent="-342900">
              <a:lnSpc>
                <a:spcPct val="100000"/>
              </a:lnSpc>
              <a:buClr>
                <a:srgbClr val="000000"/>
              </a:buClr>
              <a:buSzPct val="165305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Fan 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dose not work </a:t>
            </a: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properly.</a:t>
            </a:r>
          </a:p>
          <a:p>
            <a:pPr marL="342900" lvl="0" indent="-342900">
              <a:lnSpc>
                <a:spcPct val="100000"/>
              </a:lnSpc>
              <a:buClr>
                <a:srgbClr val="000000"/>
              </a:buClr>
              <a:buSzPct val="165305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ouse 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</a:t>
            </a: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broken.</a:t>
            </a:r>
          </a:p>
          <a:p>
            <a:pPr marL="342900" lvl="0" indent="-342900">
              <a:lnSpc>
                <a:spcPct val="100000"/>
              </a:lnSpc>
              <a:buClr>
                <a:srgbClr val="000000"/>
              </a:buClr>
              <a:buSzPct val="165305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Keyboard 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dose not work </a:t>
            </a: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properly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dirty="0" smtClean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0" indent="-342900">
              <a:lnSpc>
                <a:spcPct val="100000"/>
              </a:lnSpc>
              <a:buClr>
                <a:srgbClr val="000000"/>
              </a:buClr>
              <a:buSzPct val="165305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Remote 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not </a:t>
            </a: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battery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dirty="0" smtClean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0" indent="-342900">
              <a:lnSpc>
                <a:spcPct val="100000"/>
              </a:lnSpc>
              <a:buClr>
                <a:srgbClr val="000000"/>
              </a:buClr>
              <a:buSzPct val="165305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Table 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chair is </a:t>
            </a: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broken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dirty="0" smtClean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0" indent="-342900">
              <a:lnSpc>
                <a:spcPct val="100000"/>
              </a:lnSpc>
              <a:buClr>
                <a:srgbClr val="000000"/>
              </a:buClr>
              <a:buSzPct val="165305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Computer 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dose not work </a:t>
            </a: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properly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dirty="0" smtClean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lvl="0" indent="-342900">
              <a:lnSpc>
                <a:spcPct val="100000"/>
              </a:lnSpc>
              <a:buClr>
                <a:srgbClr val="000000"/>
              </a:buClr>
              <a:buSzPct val="165305"/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Lights 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 broken, white board is </a:t>
            </a: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broken. </a:t>
            </a:r>
          </a:p>
          <a:p>
            <a:pPr marL="342900" lvl="0" indent="-342900">
              <a:lnSpc>
                <a:spcPct val="100000"/>
              </a:lnSpc>
              <a:buClr>
                <a:srgbClr val="000000"/>
              </a:buClr>
              <a:buSzPct val="165305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</a:t>
            </a:r>
            <a:r>
              <a:rPr lang="en-US" dirty="0" err="1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iFi</a:t>
            </a:r>
            <a:r>
              <a:rPr lang="en-US" dirty="0" smtClean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dirty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 dose not work properly, window screen is broken. We can easily solve problems with this technology.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5305"/>
              <a:buFont typeface="Wingdings" panose="05000000000000000000" pitchFamily="2" charset="2"/>
              <a:buChar char="Ø"/>
            </a:pPr>
            <a:endParaRPr dirty="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F8337-D716-4FD0-B774-EB755131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6" y="0"/>
            <a:ext cx="3740727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928FDF-CA3F-4BCA-A01A-7D8CDE1309B3}"/>
              </a:ext>
            </a:extLst>
          </p:cNvPr>
          <p:cNvSpPr/>
          <p:nvPr/>
        </p:nvSpPr>
        <p:spPr>
          <a:xfrm>
            <a:off x="233916" y="489825"/>
            <a:ext cx="1807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6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9A7A9-AC1A-441A-9A0B-79AC53F6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6" y="0"/>
            <a:ext cx="3740727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EA3A17-BA32-4536-9082-06FA5B9CA0CC}"/>
              </a:ext>
            </a:extLst>
          </p:cNvPr>
          <p:cNvSpPr/>
          <p:nvPr/>
        </p:nvSpPr>
        <p:spPr>
          <a:xfrm>
            <a:off x="217335" y="149583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38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B00DC-9EE8-4ECE-8AC0-F4F2D5EE5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6" y="0"/>
            <a:ext cx="3740727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60F2CB-3799-4615-975B-EFE00BF3BEDA}"/>
              </a:ext>
            </a:extLst>
          </p:cNvPr>
          <p:cNvSpPr/>
          <p:nvPr/>
        </p:nvSpPr>
        <p:spPr>
          <a:xfrm>
            <a:off x="245688" y="192113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3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F32F9-1345-410D-AA5F-6B6CF29F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840" y="0"/>
            <a:ext cx="3740727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258D71-01B1-47A1-9830-97155AEB897B}"/>
              </a:ext>
            </a:extLst>
          </p:cNvPr>
          <p:cNvSpPr/>
          <p:nvPr/>
        </p:nvSpPr>
        <p:spPr>
          <a:xfrm>
            <a:off x="56707" y="92150"/>
            <a:ext cx="53257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21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43EB8-E9CE-4E00-8E20-FD61CD69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2" y="623887"/>
            <a:ext cx="2886075" cy="3895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EDC901-22F4-4579-8AED-8A80EFD096F3}"/>
              </a:ext>
            </a:extLst>
          </p:cNvPr>
          <p:cNvSpPr/>
          <p:nvPr/>
        </p:nvSpPr>
        <p:spPr>
          <a:xfrm>
            <a:off x="127591" y="56708"/>
            <a:ext cx="5254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Activity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71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5726b38f7_16_40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r>
              <a:rPr lang="en" sz="2600" b="1">
                <a:latin typeface="Raleway"/>
                <a:ea typeface="Raleway"/>
                <a:cs typeface="Raleway"/>
                <a:sym typeface="Raleway"/>
              </a:rPr>
              <a:t>Sequence diagram</a:t>
            </a:r>
            <a:endParaRPr sz="26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C7A5C-1192-4A75-9745-9476BEE3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42" y="531627"/>
            <a:ext cx="4282808" cy="43500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305B7-377E-44AF-AE1E-79C3ECE2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80975"/>
            <a:ext cx="54578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8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27C5F-7558-426B-9DDC-0C894404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019" y="0"/>
            <a:ext cx="50639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0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A8D6C-A7EA-49A5-B6A4-F9F491A2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71475"/>
            <a:ext cx="54483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3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2B959-4C88-4C89-B3B9-39670DF2B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85725"/>
            <a:ext cx="54483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311700" y="12956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r>
              <a:rPr lang="en"/>
              <a:t>     </a:t>
            </a:r>
            <a:r>
              <a:rPr lang="en" sz="2600" b="1">
                <a:latin typeface="Raleway"/>
                <a:ea typeface="Raleway"/>
                <a:cs typeface="Raleway"/>
                <a:sym typeface="Raleway"/>
              </a:rPr>
              <a:t>Overview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623400" y="2163575"/>
            <a:ext cx="8520600" cy="28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/>
              <a:t>Teachers and students have many problems in the classroom such as AC dose not work, fan dose not </a:t>
            </a:r>
            <a:r>
              <a:rPr lang="en-US" dirty="0" smtClean="0"/>
              <a:t>work</a:t>
            </a:r>
            <a:r>
              <a:rPr lang="en-US" dirty="0"/>
              <a:t>.</a:t>
            </a:r>
            <a:endParaRPr lang="en-US" dirty="0" smtClean="0"/>
          </a:p>
          <a:p>
            <a:pPr marL="285750" indent="-285750">
              <a:lnSpc>
                <a:spcPct val="1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mouse is broken, keyboard dose not </a:t>
            </a:r>
            <a:r>
              <a:rPr lang="en-US" dirty="0" smtClean="0"/>
              <a:t>working</a:t>
            </a:r>
            <a:r>
              <a:rPr lang="en-US" dirty="0"/>
              <a:t>.</a:t>
            </a:r>
            <a:endParaRPr lang="en-US" dirty="0" smtClean="0"/>
          </a:p>
          <a:p>
            <a:pPr marL="285750" indent="-285750">
              <a:lnSpc>
                <a:spcPct val="1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Remote is not battery, table and chair is broken, computer dose not </a:t>
            </a:r>
            <a:r>
              <a:rPr lang="en-US" dirty="0" smtClean="0"/>
              <a:t>work. </a:t>
            </a:r>
          </a:p>
          <a:p>
            <a:pPr marL="285750" indent="-285750">
              <a:lnSpc>
                <a:spcPct val="1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 smtClean="0"/>
              <a:t>light </a:t>
            </a:r>
            <a:r>
              <a:rPr lang="en-US" dirty="0"/>
              <a:t>is broken, white board is broken,  </a:t>
            </a:r>
            <a:r>
              <a:rPr lang="en-US" dirty="0" err="1"/>
              <a:t>wifi</a:t>
            </a:r>
            <a:r>
              <a:rPr lang="en-US" dirty="0"/>
              <a:t>  network dose not working, door lock problem. We can easily find solutions to these problems with this technology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CD11C-1E68-48FA-BFE2-19E815D5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0"/>
            <a:ext cx="4191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1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D9985-C501-49EE-BCC0-2DD4A6BD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71475"/>
            <a:ext cx="54483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1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EE64B-4CA7-4B47-A827-BE29C776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85725"/>
            <a:ext cx="54483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43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7DAC9-47E6-483D-ABEF-047D5674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0"/>
            <a:ext cx="4191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4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6D47A-01BD-4C54-A876-DE353284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71475"/>
            <a:ext cx="54483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6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823BE-CD03-4CCC-9D0F-94B318C0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33" y="0"/>
            <a:ext cx="3483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1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41264-8E5C-459C-AB63-41CF339E7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33" y="0"/>
            <a:ext cx="3483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98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E8668-3D7B-4EB2-BB77-A996A481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33" y="0"/>
            <a:ext cx="3483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47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81033-53ED-4B25-A22A-42532F4F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33" y="0"/>
            <a:ext cx="3483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53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5F57C-4161-4BFA-BDED-CB92B2F36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71475"/>
            <a:ext cx="54483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1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5726b38f7_2_18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106" name="Google Shape;106;gf5726b38f7_2_18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website is easy to use to solve class problem.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Student will save time by using this website.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Problem that are not solved in the class for a long time will be solved easily in a short  time through th</a:t>
            </a:r>
            <a:r>
              <a:rPr lang="en-US" sz="1800" i="1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 website.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sz="120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r>
              <a:rPr lang="en" sz="2600" b="1">
                <a:latin typeface="Raleway"/>
                <a:ea typeface="Raleway"/>
                <a:cs typeface="Raleway"/>
                <a:sym typeface="Raleway"/>
              </a:rPr>
              <a:t>Entity Relationship Diagram</a:t>
            </a:r>
            <a:endParaRPr sz="26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05BA6-DF0E-4327-95CC-084AD534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20" y="0"/>
            <a:ext cx="65473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2720" y="1928749"/>
            <a:ext cx="511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Project </a:t>
            </a:r>
            <a:r>
              <a:rPr lang="en-US" sz="3600" dirty="0" err="1" smtClean="0"/>
              <a:t>Screenshort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6554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54" y="822180"/>
            <a:ext cx="7682345" cy="43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24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" y="11083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14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4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4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25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5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6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5726b38f7_16_2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18" name="Google Shape;118;gf5726b38f7_16_234"/>
          <p:cNvSpPr/>
          <p:nvPr/>
        </p:nvSpPr>
        <p:spPr>
          <a:xfrm>
            <a:off x="4873803" y="4500200"/>
            <a:ext cx="492900" cy="459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7D3D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f5726b38f7_16_234"/>
          <p:cNvSpPr/>
          <p:nvPr/>
        </p:nvSpPr>
        <p:spPr>
          <a:xfrm>
            <a:off x="4888636" y="2029402"/>
            <a:ext cx="492900" cy="459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EE6C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f5726b38f7_16_234"/>
          <p:cNvSpPr/>
          <p:nvPr/>
        </p:nvSpPr>
        <p:spPr>
          <a:xfrm>
            <a:off x="5638725" y="3264923"/>
            <a:ext cx="492900" cy="459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6DB0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f5726b38f7_16_234"/>
          <p:cNvSpPr/>
          <p:nvPr/>
        </p:nvSpPr>
        <p:spPr>
          <a:xfrm>
            <a:off x="2758934" y="2477900"/>
            <a:ext cx="2326241" cy="1969110"/>
          </a:xfrm>
          <a:prstGeom prst="donut">
            <a:avLst>
              <a:gd name="adj" fmla="val 1647"/>
            </a:avLst>
          </a:prstGeom>
          <a:solidFill>
            <a:srgbClr val="476A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gf5726b38f7_16_234"/>
          <p:cNvCxnSpPr/>
          <p:nvPr/>
        </p:nvCxnSpPr>
        <p:spPr>
          <a:xfrm>
            <a:off x="663124" y="2522797"/>
            <a:ext cx="2114700" cy="10800"/>
          </a:xfrm>
          <a:prstGeom prst="straightConnector1">
            <a:avLst/>
          </a:prstGeom>
          <a:noFill/>
          <a:ln w="25400" cap="flat" cmpd="sng">
            <a:solidFill>
              <a:srgbClr val="476ADD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125" name="Google Shape;125;gf5726b38f7_16_234"/>
          <p:cNvCxnSpPr>
            <a:endCxn id="122" idx="1"/>
          </p:cNvCxnSpPr>
          <p:nvPr/>
        </p:nvCxnSpPr>
        <p:spPr>
          <a:xfrm>
            <a:off x="2718581" y="2522789"/>
            <a:ext cx="381023" cy="243480"/>
          </a:xfrm>
          <a:prstGeom prst="straightConnector1">
            <a:avLst/>
          </a:prstGeom>
          <a:noFill/>
          <a:ln w="25400" cap="flat" cmpd="sng">
            <a:solidFill>
              <a:srgbClr val="476AD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gf5726b38f7_16_234"/>
          <p:cNvSpPr txBox="1"/>
          <p:nvPr/>
        </p:nvSpPr>
        <p:spPr>
          <a:xfrm>
            <a:off x="2824675" y="3520075"/>
            <a:ext cx="23578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Stakeholders</a:t>
            </a:r>
            <a:endParaRPr sz="2400" b="1" dirty="0">
              <a:solidFill>
                <a:srgbClr val="3F3F3F"/>
              </a:solidFill>
              <a:sym typeface="Arial"/>
            </a:endParaRPr>
          </a:p>
        </p:txBody>
      </p:sp>
      <p:cxnSp>
        <p:nvCxnSpPr>
          <p:cNvPr id="127" name="Google Shape;127;gf5726b38f7_16_234"/>
          <p:cNvCxnSpPr/>
          <p:nvPr/>
        </p:nvCxnSpPr>
        <p:spPr>
          <a:xfrm>
            <a:off x="6129097" y="3494496"/>
            <a:ext cx="2373900" cy="3000"/>
          </a:xfrm>
          <a:prstGeom prst="straightConnector1">
            <a:avLst/>
          </a:prstGeom>
          <a:noFill/>
          <a:ln w="25400" cap="flat" cmpd="sng">
            <a:solidFill>
              <a:srgbClr val="6DB0E4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28" name="Google Shape;128;gf5726b38f7_16_234"/>
          <p:cNvSpPr txBox="1"/>
          <p:nvPr/>
        </p:nvSpPr>
        <p:spPr>
          <a:xfrm>
            <a:off x="6197366" y="3135780"/>
            <a:ext cx="226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3F3F"/>
                </a:solidFill>
              </a:rPr>
              <a:t>Officer</a:t>
            </a:r>
            <a:endParaRPr sz="18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gf5726b38f7_16_234"/>
          <p:cNvCxnSpPr/>
          <p:nvPr/>
        </p:nvCxnSpPr>
        <p:spPr>
          <a:xfrm>
            <a:off x="5372167" y="2258976"/>
            <a:ext cx="3131100" cy="0"/>
          </a:xfrm>
          <a:prstGeom prst="straightConnector1">
            <a:avLst/>
          </a:prstGeom>
          <a:noFill/>
          <a:ln w="25400" cap="flat" cmpd="sng">
            <a:solidFill>
              <a:srgbClr val="EE6CC1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130" name="Google Shape;130;gf5726b38f7_16_234"/>
          <p:cNvCxnSpPr/>
          <p:nvPr/>
        </p:nvCxnSpPr>
        <p:spPr>
          <a:xfrm>
            <a:off x="5372167" y="4732636"/>
            <a:ext cx="3131100" cy="0"/>
          </a:xfrm>
          <a:prstGeom prst="straightConnector1">
            <a:avLst/>
          </a:prstGeom>
          <a:noFill/>
          <a:ln w="25400" cap="flat" cmpd="sng">
            <a:solidFill>
              <a:srgbClr val="47D3DC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31" name="Google Shape;131;gf5726b38f7_16_234"/>
          <p:cNvSpPr txBox="1"/>
          <p:nvPr/>
        </p:nvSpPr>
        <p:spPr>
          <a:xfrm>
            <a:off x="5394859" y="4351711"/>
            <a:ext cx="30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3F3F"/>
                </a:solidFill>
              </a:rPr>
              <a:t>User</a:t>
            </a:r>
            <a:endParaRPr sz="18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f5726b38f7_16_234"/>
          <p:cNvSpPr txBox="1"/>
          <p:nvPr/>
        </p:nvSpPr>
        <p:spPr>
          <a:xfrm>
            <a:off x="5394885" y="1932275"/>
            <a:ext cx="306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3F3F"/>
                </a:solidFill>
              </a:rPr>
              <a:t>Admin</a:t>
            </a:r>
            <a:endParaRPr sz="12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f5726b38f7_16_234"/>
          <p:cNvSpPr/>
          <p:nvPr/>
        </p:nvSpPr>
        <p:spPr>
          <a:xfrm>
            <a:off x="5026343" y="2154564"/>
            <a:ext cx="218700" cy="2025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EE6C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f5726b38f7_16_234"/>
          <p:cNvSpPr/>
          <p:nvPr/>
        </p:nvSpPr>
        <p:spPr>
          <a:xfrm rot="-5400000">
            <a:off x="5011751" y="4597851"/>
            <a:ext cx="203101" cy="266364"/>
          </a:xfrm>
          <a:custGeom>
            <a:avLst/>
            <a:gdLst/>
            <a:ahLst/>
            <a:cxnLst/>
            <a:rect l="l" t="t" r="r" b="b"/>
            <a:pathLst>
              <a:path w="2708011" h="3228660" extrusionOk="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rgbClr val="47D3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f5726b38f7_16_234"/>
          <p:cNvSpPr/>
          <p:nvPr/>
        </p:nvSpPr>
        <p:spPr>
          <a:xfrm>
            <a:off x="5736051" y="3362037"/>
            <a:ext cx="283500" cy="2592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6DB0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f5726b38f7_16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533" y="2959951"/>
            <a:ext cx="560590" cy="5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3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27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45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19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88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49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39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13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5726b38f7_16_29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f5726b38f7_16_296"/>
          <p:cNvSpPr txBox="1">
            <a:spLocks noGrp="1"/>
          </p:cNvSpPr>
          <p:nvPr>
            <p:ph type="title"/>
          </p:nvPr>
        </p:nvSpPr>
        <p:spPr>
          <a:xfrm>
            <a:off x="807675" y="2109525"/>
            <a:ext cx="77628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74626" lvl="0">
              <a:buSzPct val="100000"/>
            </a:pPr>
            <a:r>
              <a:rPr lang="en" sz="944" b="0" dirty="0"/>
              <a:t/>
            </a:r>
            <a:br>
              <a:rPr lang="en" sz="944" b="0" dirty="0"/>
            </a:br>
            <a:r>
              <a:rPr lang="en" sz="944" b="0" dirty="0"/>
              <a:t>&gt;  Login</a:t>
            </a:r>
            <a:br>
              <a:rPr lang="en" sz="944" b="0" dirty="0"/>
            </a:br>
            <a:r>
              <a:rPr lang="en" sz="944" b="0" dirty="0"/>
              <a:t>&gt; </a:t>
            </a:r>
            <a:r>
              <a:rPr lang="en-GB" sz="1000" b="0" dirty="0"/>
              <a:t>Registration </a:t>
            </a:r>
            <a:br>
              <a:rPr lang="en-GB" sz="1000" b="0" dirty="0"/>
            </a:br>
            <a:r>
              <a:rPr lang="en-GB" sz="1000" b="0" dirty="0"/>
              <a:t>&gt;View profile</a:t>
            </a:r>
            <a:br>
              <a:rPr lang="en-GB" sz="1000" b="0" dirty="0"/>
            </a:br>
            <a:r>
              <a:rPr lang="en-GB" sz="1000" b="0" dirty="0"/>
              <a:t>&gt;Modify profile </a:t>
            </a:r>
            <a:br>
              <a:rPr lang="en-GB" sz="1000" b="0" dirty="0"/>
            </a:br>
            <a:r>
              <a:rPr lang="en-GB" sz="1000" b="0" dirty="0"/>
              <a:t>&gt;Send problem</a:t>
            </a:r>
            <a:br>
              <a:rPr lang="en-GB" sz="1000" b="0" dirty="0"/>
            </a:br>
            <a:r>
              <a:rPr lang="en-GB" sz="1000" b="0" dirty="0"/>
              <a:t>&gt;Notification</a:t>
            </a:r>
            <a:br>
              <a:rPr lang="en-GB" sz="1000" b="0" dirty="0"/>
            </a:br>
            <a:r>
              <a:rPr lang="en-GB" sz="1000" b="0" dirty="0"/>
              <a:t> &gt;Check problem </a:t>
            </a:r>
            <a:br>
              <a:rPr lang="en-GB" sz="1000" b="0" dirty="0"/>
            </a:br>
            <a:r>
              <a:rPr lang="en-GB" sz="1000" b="0" dirty="0"/>
              <a:t>&gt;Send Feedback </a:t>
            </a:r>
            <a:br>
              <a:rPr lang="en-GB" sz="1000" b="0" dirty="0"/>
            </a:br>
            <a:r>
              <a:rPr lang="en-GB" sz="1000" b="0" dirty="0"/>
              <a:t>&gt;Assign Technician</a:t>
            </a:r>
            <a:br>
              <a:rPr lang="en-GB" sz="1000" b="0" dirty="0"/>
            </a:br>
            <a:r>
              <a:rPr lang="en-GB" sz="1000" b="0" dirty="0"/>
              <a:t>&gt; View Feedback </a:t>
            </a:r>
            <a:br>
              <a:rPr lang="en-GB" sz="1000" b="0" dirty="0"/>
            </a:br>
            <a:r>
              <a:rPr lang="en-GB" sz="1000" b="0" dirty="0"/>
              <a:t>&gt;Manage Technician </a:t>
            </a:r>
            <a:br>
              <a:rPr lang="en-GB" sz="1000" b="0" dirty="0"/>
            </a:br>
            <a:r>
              <a:rPr lang="en-GB" sz="1000" b="0" dirty="0"/>
              <a:t>&gt;Manage officer</a:t>
            </a:r>
            <a:br>
              <a:rPr lang="en-GB" sz="1000" b="0" dirty="0"/>
            </a:br>
            <a:r>
              <a:rPr lang="en-GB" sz="1000" b="0" dirty="0"/>
              <a:t> &gt;Manage service</a:t>
            </a:r>
            <a:br>
              <a:rPr lang="en-GB" sz="1000" b="0" dirty="0"/>
            </a:br>
            <a:r>
              <a:rPr lang="en-GB" sz="1000" b="0" dirty="0"/>
              <a:t> &gt;Manage Category</a:t>
            </a:r>
            <a:br>
              <a:rPr lang="en-GB" sz="1000" b="0" dirty="0"/>
            </a:br>
            <a:r>
              <a:rPr lang="en-GB" sz="1000" b="0" dirty="0"/>
              <a:t>&gt; Logout</a:t>
            </a:r>
            <a:endParaRPr sz="1000" b="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56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62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62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80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25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0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74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16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5726b38f7_16_485"/>
          <p:cNvSpPr txBox="1">
            <a:spLocks noGrp="1"/>
          </p:cNvSpPr>
          <p:nvPr>
            <p:ph type="title"/>
          </p:nvPr>
        </p:nvSpPr>
        <p:spPr>
          <a:xfrm>
            <a:off x="1898875" y="2333600"/>
            <a:ext cx="55806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2613"/>
              <a:buNone/>
            </a:pPr>
            <a:r>
              <a:rPr lang="en" sz="7822" b="0" i="1"/>
              <a:t>Thank You</a:t>
            </a:r>
            <a:r>
              <a:rPr lang="en" sz="7822"/>
              <a:t> </a:t>
            </a:r>
            <a:endParaRPr sz="7822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5726b38f7_16_3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f5726b38f7_16_323"/>
          <p:cNvSpPr txBox="1">
            <a:spLocks noGrp="1"/>
          </p:cNvSpPr>
          <p:nvPr>
            <p:ph type="title"/>
          </p:nvPr>
        </p:nvSpPr>
        <p:spPr>
          <a:xfrm>
            <a:off x="807675" y="2109525"/>
            <a:ext cx="77628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88571" algn="l" rtl="0">
              <a:spcBef>
                <a:spcPts val="0"/>
              </a:spcBef>
              <a:spcAft>
                <a:spcPts val="0"/>
              </a:spcAft>
              <a:buSzPts val="944"/>
              <a:buChar char="➔"/>
            </a:pPr>
            <a:r>
              <a:rPr lang="en" sz="944" b="0"/>
              <a:t>Capacity.</a:t>
            </a:r>
            <a:endParaRPr sz="944" b="0"/>
          </a:p>
          <a:p>
            <a:pPr marL="457200" lvl="0" indent="-288571" algn="l" rtl="0">
              <a:spcBef>
                <a:spcPts val="0"/>
              </a:spcBef>
              <a:spcAft>
                <a:spcPts val="0"/>
              </a:spcAft>
              <a:buSzPts val="944"/>
              <a:buChar char="➔"/>
            </a:pPr>
            <a:r>
              <a:rPr lang="en" sz="944" b="0"/>
              <a:t>Availability.</a:t>
            </a:r>
            <a:endParaRPr sz="944" b="0"/>
          </a:p>
          <a:p>
            <a:pPr marL="457200" lvl="0" indent="-288571" algn="l" rtl="0">
              <a:spcBef>
                <a:spcPts val="0"/>
              </a:spcBef>
              <a:spcAft>
                <a:spcPts val="0"/>
              </a:spcAft>
              <a:buSzPts val="944"/>
              <a:buChar char="➔"/>
            </a:pPr>
            <a:r>
              <a:rPr lang="en" sz="944" b="0"/>
              <a:t>Reliability.</a:t>
            </a:r>
            <a:endParaRPr sz="944" b="0"/>
          </a:p>
          <a:p>
            <a:pPr marL="457200" lvl="0" indent="-288571" algn="l" rtl="0">
              <a:spcBef>
                <a:spcPts val="0"/>
              </a:spcBef>
              <a:spcAft>
                <a:spcPts val="0"/>
              </a:spcAft>
              <a:buSzPts val="944"/>
              <a:buChar char="➔"/>
            </a:pPr>
            <a:r>
              <a:rPr lang="en" sz="944" b="0"/>
              <a:t>Recoverability.</a:t>
            </a:r>
            <a:endParaRPr sz="944" b="0"/>
          </a:p>
          <a:p>
            <a:pPr marL="457200" lvl="0" indent="-288571" algn="l" rtl="0">
              <a:spcBef>
                <a:spcPts val="0"/>
              </a:spcBef>
              <a:spcAft>
                <a:spcPts val="0"/>
              </a:spcAft>
              <a:buSzPts val="944"/>
              <a:buChar char="➔"/>
            </a:pPr>
            <a:r>
              <a:rPr lang="en" sz="944" b="0"/>
              <a:t>Maintainability.</a:t>
            </a:r>
            <a:endParaRPr sz="944" b="0"/>
          </a:p>
          <a:p>
            <a:pPr marL="457200" lvl="0" indent="-288571" algn="l" rtl="0">
              <a:spcBef>
                <a:spcPts val="0"/>
              </a:spcBef>
              <a:spcAft>
                <a:spcPts val="0"/>
              </a:spcAft>
              <a:buSzPts val="944"/>
              <a:buChar char="➔"/>
            </a:pPr>
            <a:r>
              <a:rPr lang="en" sz="944" b="0"/>
              <a:t>Serviceability.</a:t>
            </a:r>
            <a:endParaRPr sz="944" b="0"/>
          </a:p>
          <a:p>
            <a:pPr marL="457200" lvl="0" indent="-288571" algn="l" rtl="0">
              <a:spcBef>
                <a:spcPts val="0"/>
              </a:spcBef>
              <a:spcAft>
                <a:spcPts val="0"/>
              </a:spcAft>
              <a:buSzPts val="944"/>
              <a:buChar char="➔"/>
            </a:pPr>
            <a:r>
              <a:rPr lang="en" sz="944" b="0"/>
              <a:t>Security.</a:t>
            </a:r>
            <a:endParaRPr sz="944" b="0"/>
          </a:p>
          <a:p>
            <a:pPr marL="457200" lvl="0" indent="-288571" algn="l" rtl="0">
              <a:spcBef>
                <a:spcPts val="0"/>
              </a:spcBef>
              <a:spcAft>
                <a:spcPts val="0"/>
              </a:spcAft>
              <a:buSzPts val="944"/>
              <a:buChar char="➔"/>
            </a:pPr>
            <a:r>
              <a:rPr lang="en" sz="944" b="0"/>
              <a:t>Regulatory.</a:t>
            </a:r>
            <a:endParaRPr sz="944" b="0"/>
          </a:p>
          <a:p>
            <a:pPr marL="457200" lvl="0" indent="-288571" algn="l" rtl="0">
              <a:spcBef>
                <a:spcPts val="0"/>
              </a:spcBef>
              <a:spcAft>
                <a:spcPts val="0"/>
              </a:spcAft>
              <a:buSzPts val="944"/>
              <a:buChar char="➔"/>
            </a:pPr>
            <a:r>
              <a:rPr lang="en" sz="944" b="0"/>
              <a:t>Manageability.</a:t>
            </a:r>
            <a:endParaRPr sz="944" b="0"/>
          </a:p>
          <a:p>
            <a:pPr marL="457200" lvl="0" indent="-288571" algn="l" rtl="0">
              <a:spcBef>
                <a:spcPts val="0"/>
              </a:spcBef>
              <a:spcAft>
                <a:spcPts val="0"/>
              </a:spcAft>
              <a:buSzPts val="944"/>
              <a:buChar char="➔"/>
            </a:pPr>
            <a:r>
              <a:rPr lang="en" sz="944" b="0"/>
              <a:t>Data Integrity.</a:t>
            </a:r>
            <a:endParaRPr sz="944" b="0"/>
          </a:p>
          <a:p>
            <a:pPr marL="457200" lvl="0" indent="-288571" algn="l" rtl="0">
              <a:spcBef>
                <a:spcPts val="0"/>
              </a:spcBef>
              <a:spcAft>
                <a:spcPts val="0"/>
              </a:spcAft>
              <a:buSzPts val="944"/>
              <a:buChar char="➔"/>
            </a:pPr>
            <a:r>
              <a:rPr lang="en" sz="944" b="0"/>
              <a:t>Usability.</a:t>
            </a:r>
            <a:endParaRPr sz="944"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44"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>
            <a:spLocks noGrp="1"/>
          </p:cNvSpPr>
          <p:nvPr>
            <p:ph type="title"/>
          </p:nvPr>
        </p:nvSpPr>
        <p:spPr>
          <a:xfrm>
            <a:off x="729450" y="1152375"/>
            <a:ext cx="76887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r>
              <a:rPr lang="en" sz="2600" b="1">
                <a:latin typeface="Raleway"/>
                <a:ea typeface="Raleway"/>
                <a:cs typeface="Raleway"/>
                <a:sym typeface="Raleway"/>
              </a:rPr>
              <a:t>Technology</a:t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918365" y="4278688"/>
            <a:ext cx="484500" cy="459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7D3D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4932940" y="1807906"/>
            <a:ext cx="484500" cy="459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EE6C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5663158" y="2566594"/>
            <a:ext cx="484500" cy="459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B982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5670007" y="3424965"/>
            <a:ext cx="484500" cy="4593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6DB0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3048088" y="2298086"/>
            <a:ext cx="2078100" cy="1969200"/>
          </a:xfrm>
          <a:prstGeom prst="donut">
            <a:avLst>
              <a:gd name="adj" fmla="val 1647"/>
            </a:avLst>
          </a:prstGeom>
          <a:solidFill>
            <a:srgbClr val="476A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4"/>
          <p:cNvCxnSpPr/>
          <p:nvPr/>
        </p:nvCxnSpPr>
        <p:spPr>
          <a:xfrm>
            <a:off x="845956" y="2326098"/>
            <a:ext cx="2078100" cy="10800"/>
          </a:xfrm>
          <a:prstGeom prst="straightConnector1">
            <a:avLst/>
          </a:prstGeom>
          <a:noFill/>
          <a:ln w="25400" cap="flat" cmpd="sng">
            <a:solidFill>
              <a:srgbClr val="476ADD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164" name="Google Shape;164;p4"/>
          <p:cNvCxnSpPr>
            <a:endCxn id="161" idx="1"/>
          </p:cNvCxnSpPr>
          <p:nvPr/>
        </p:nvCxnSpPr>
        <p:spPr>
          <a:xfrm>
            <a:off x="2924319" y="2336869"/>
            <a:ext cx="428100" cy="249600"/>
          </a:xfrm>
          <a:prstGeom prst="straightConnector1">
            <a:avLst/>
          </a:prstGeom>
          <a:noFill/>
          <a:ln w="25400" cap="flat" cmpd="sng">
            <a:solidFill>
              <a:srgbClr val="476AD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4"/>
          <p:cNvSpPr txBox="1"/>
          <p:nvPr/>
        </p:nvSpPr>
        <p:spPr>
          <a:xfrm>
            <a:off x="3305900" y="3400200"/>
            <a:ext cx="162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2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4"/>
          <p:cNvCxnSpPr/>
          <p:nvPr/>
        </p:nvCxnSpPr>
        <p:spPr>
          <a:xfrm>
            <a:off x="6151867" y="3654537"/>
            <a:ext cx="2332800" cy="3000"/>
          </a:xfrm>
          <a:prstGeom prst="straightConnector1">
            <a:avLst/>
          </a:prstGeom>
          <a:noFill/>
          <a:ln w="25400" cap="flat" cmpd="sng">
            <a:solidFill>
              <a:srgbClr val="6DB0E4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67" name="Google Shape;167;p4"/>
          <p:cNvSpPr txBox="1"/>
          <p:nvPr/>
        </p:nvSpPr>
        <p:spPr>
          <a:xfrm>
            <a:off x="6218950" y="3295822"/>
            <a:ext cx="222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3F3F"/>
                </a:solidFill>
              </a:rPr>
              <a:t>Rest API</a:t>
            </a:r>
            <a:endParaRPr sz="18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4"/>
          <p:cNvCxnSpPr/>
          <p:nvPr/>
        </p:nvCxnSpPr>
        <p:spPr>
          <a:xfrm>
            <a:off x="5408077" y="2037478"/>
            <a:ext cx="3076500" cy="0"/>
          </a:xfrm>
          <a:prstGeom prst="straightConnector1">
            <a:avLst/>
          </a:prstGeom>
          <a:noFill/>
          <a:ln w="25400" cap="flat" cmpd="sng">
            <a:solidFill>
              <a:srgbClr val="EE6CC1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169" name="Google Shape;169;p4"/>
          <p:cNvCxnSpPr/>
          <p:nvPr/>
        </p:nvCxnSpPr>
        <p:spPr>
          <a:xfrm>
            <a:off x="5408077" y="4511123"/>
            <a:ext cx="3076500" cy="0"/>
          </a:xfrm>
          <a:prstGeom prst="straightConnector1">
            <a:avLst/>
          </a:prstGeom>
          <a:noFill/>
          <a:ln w="25400" cap="flat" cmpd="sng">
            <a:solidFill>
              <a:srgbClr val="47D3DC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70" name="Google Shape;170;p4"/>
          <p:cNvSpPr txBox="1"/>
          <p:nvPr/>
        </p:nvSpPr>
        <p:spPr>
          <a:xfrm>
            <a:off x="5430375" y="4130201"/>
            <a:ext cx="301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3F3F"/>
                </a:solidFill>
              </a:rPr>
              <a:t>MySql Database</a:t>
            </a:r>
            <a:endParaRPr sz="18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5430400" y="1710779"/>
            <a:ext cx="3014931" cy="3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3F3F"/>
                </a:solidFill>
              </a:rPr>
              <a:t>Php Framework Laravel </a:t>
            </a:r>
            <a:endParaRPr sz="14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4"/>
          <p:cNvCxnSpPr/>
          <p:nvPr/>
        </p:nvCxnSpPr>
        <p:spPr>
          <a:xfrm>
            <a:off x="6151867" y="2788390"/>
            <a:ext cx="2332800" cy="3000"/>
          </a:xfrm>
          <a:prstGeom prst="straightConnector1">
            <a:avLst/>
          </a:prstGeom>
          <a:noFill/>
          <a:ln w="25400" cap="flat" cmpd="sng">
            <a:solidFill>
              <a:srgbClr val="B982D5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73" name="Google Shape;173;p4"/>
          <p:cNvSpPr txBox="1"/>
          <p:nvPr/>
        </p:nvSpPr>
        <p:spPr>
          <a:xfrm>
            <a:off x="6197000" y="2461449"/>
            <a:ext cx="222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3F3F"/>
                </a:solidFill>
              </a:rPr>
              <a:t>Vue </a:t>
            </a:r>
            <a:r>
              <a:rPr lang="en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Js </a:t>
            </a:r>
            <a:endParaRPr sz="18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/>
          <p:nvPr/>
        </p:nvSpPr>
        <p:spPr>
          <a:xfrm rot="2609076">
            <a:off x="3916853" y="2586572"/>
            <a:ext cx="354420" cy="868448"/>
          </a:xfrm>
          <a:custGeom>
            <a:avLst/>
            <a:gdLst/>
            <a:ahLst/>
            <a:cxnLst/>
            <a:rect l="l" t="t" r="r" b="b"/>
            <a:pathLst>
              <a:path w="1060423" h="2598393" extrusionOk="0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5802560" y="2684132"/>
            <a:ext cx="218700" cy="201908"/>
          </a:xfrm>
          <a:custGeom>
            <a:avLst/>
            <a:gdLst/>
            <a:ahLst/>
            <a:cxnLst/>
            <a:rect l="l" t="t" r="r" b="b"/>
            <a:pathLst>
              <a:path w="3240000" h="3230531" extrusionOk="0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B982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5068256" y="1933068"/>
            <a:ext cx="218700" cy="2025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EE6C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/>
          <p:nvPr/>
        </p:nvSpPr>
        <p:spPr>
          <a:xfrm rot="-5400000">
            <a:off x="5050431" y="4380373"/>
            <a:ext cx="203101" cy="258293"/>
          </a:xfrm>
          <a:custGeom>
            <a:avLst/>
            <a:gdLst/>
            <a:ahLst/>
            <a:cxnLst/>
            <a:rect l="l" t="t" r="r" b="b"/>
            <a:pathLst>
              <a:path w="2708011" h="3228660" extrusionOk="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rgbClr val="47D3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5765644" y="3522079"/>
            <a:ext cx="275400" cy="2592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6DB0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r>
              <a:rPr lang="en" sz="2600" b="1">
                <a:latin typeface="Raleway"/>
                <a:ea typeface="Raleway"/>
                <a:cs typeface="Raleway"/>
                <a:sym typeface="Raleway"/>
              </a:rPr>
              <a:t>Use case</a:t>
            </a:r>
            <a:endParaRPr sz="26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C400D-A911-4809-AA28-D02636BA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187" y="900222"/>
            <a:ext cx="3953626" cy="42432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333</Words>
  <Application>Microsoft Office PowerPoint</Application>
  <PresentationFormat>On-screen Show (16:9)</PresentationFormat>
  <Paragraphs>76</Paragraphs>
  <Slides>68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Raleway</vt:lpstr>
      <vt:lpstr>Century Gothic</vt:lpstr>
      <vt:lpstr>Arial</vt:lpstr>
      <vt:lpstr>Lato</vt:lpstr>
      <vt:lpstr>Wingdings</vt:lpstr>
      <vt:lpstr>Streamline</vt:lpstr>
      <vt:lpstr>Class Room Technical Problem Solving</vt:lpstr>
      <vt:lpstr>Why need Class Room Technical Problem Solving </vt:lpstr>
      <vt:lpstr>     Overview</vt:lpstr>
      <vt:lpstr>Purpose</vt:lpstr>
      <vt:lpstr>Stakeholders</vt:lpstr>
      <vt:lpstr>Functional requirements </vt:lpstr>
      <vt:lpstr>Non-functional requirements </vt:lpstr>
      <vt:lpstr>Technology</vt:lpstr>
      <vt:lpstr>Use case </vt:lpstr>
      <vt:lpstr>Activity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diagram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Entity Relationship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market analysis</dc:title>
  <dc:creator>USER</dc:creator>
  <cp:lastModifiedBy>Zahid</cp:lastModifiedBy>
  <cp:revision>31</cp:revision>
  <dcterms:modified xsi:type="dcterms:W3CDTF">2022-06-03T18:06:04Z</dcterms:modified>
</cp:coreProperties>
</file>